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60" r:id="rId5"/>
    <p:sldId id="258" r:id="rId6"/>
    <p:sldId id="261" r:id="rId7"/>
    <p:sldId id="259" r:id="rId8"/>
    <p:sldId id="266" r:id="rId9"/>
    <p:sldId id="264" r:id="rId10"/>
    <p:sldId id="265" r:id="rId11"/>
    <p:sldId id="268" r:id="rId12"/>
    <p:sldId id="269" r:id="rId13"/>
    <p:sldId id="267" r:id="rId14"/>
    <p:sldId id="26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008E23D5-A696-490B-87A5-489513B4ABD8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D4CD2B2D-E3D0-4939-B2EC-8C504764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148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CF85185C-E78D-4A17-B06D-A812B44EDC09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39A6DE5F-E88B-4F14-B7DC-3FB69E230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84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6DE5F-E88B-4F14-B7DC-3FB69E2302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03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6DE5F-E88B-4F14-B7DC-3FB69E23024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0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794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71193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91396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37002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61C1-0ACC-47AC-89B0-FB74C48E4E7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6B6-6835-41CA-9AD0-8D3D2EA36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173634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61C1-0ACC-47AC-89B0-FB74C48E4E7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6B6-6835-41CA-9AD0-8D3D2EA36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97571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61C1-0ACC-47AC-89B0-FB74C48E4E7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6B6-6835-41CA-9AD0-8D3D2EA36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1469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61C1-0ACC-47AC-89B0-FB74C48E4E7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6B6-6835-41CA-9AD0-8D3D2EA36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99993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61C1-0ACC-47AC-89B0-FB74C48E4E7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6B6-6835-41CA-9AD0-8D3D2EA36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25239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61C1-0ACC-47AC-89B0-FB74C48E4E7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6B6-6835-41CA-9AD0-8D3D2EA36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94418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61C1-0ACC-47AC-89B0-FB74C48E4E7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6B6-6835-41CA-9AD0-8D3D2EA36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3487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629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61C1-0ACC-47AC-89B0-FB74C48E4E7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6B6-6835-41CA-9AD0-8D3D2EA36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61604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61C1-0ACC-47AC-89B0-FB74C48E4E7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6B6-6835-41CA-9AD0-8D3D2EA36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98018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61C1-0ACC-47AC-89B0-FB74C48E4E7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6B6-6835-41CA-9AD0-8D3D2EA36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90028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61C1-0ACC-47AC-89B0-FB74C48E4E7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6B6-6835-41CA-9AD0-8D3D2EA36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49983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5457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5434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9417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37925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64058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02451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9879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D455E-EC63-4AAC-B9B9-0B9563C79C05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6E77-3BDD-4DFD-B7DD-CFE87F523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661C1-0ACC-47AC-89B0-FB74C48E4E7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696B6-6835-41CA-9AD0-8D3D2EA36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84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arsonschool.com/index.cfm?Locator=PSZaE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6400800" cy="2823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>
                <a:latin typeface="Berlin Sans FB" pitchFamily="34" charset="0"/>
              </a:rPr>
              <a:t/>
            </a:r>
            <a:br>
              <a:rPr lang="en-US" dirty="0">
                <a:latin typeface="Berlin Sans FB" pitchFamily="34" charset="0"/>
              </a:rPr>
            </a:br>
            <a:r>
              <a:rPr lang="en-US" sz="6000" dirty="0" smtClean="0">
                <a:latin typeface="Berlin Sans FB" pitchFamily="34" charset="0"/>
              </a:rPr>
              <a:t>Welcome!</a:t>
            </a:r>
            <a:br>
              <a:rPr lang="en-US" sz="6000" dirty="0" smtClean="0">
                <a:latin typeface="Berlin Sans FB" pitchFamily="34" charset="0"/>
              </a:rPr>
            </a:br>
            <a:r>
              <a:rPr lang="en-US" sz="6000" dirty="0" smtClean="0">
                <a:latin typeface="Berlin Sans FB" pitchFamily="34" charset="0"/>
              </a:rPr>
              <a:t>to</a:t>
            </a:r>
            <a:br>
              <a:rPr lang="en-US" sz="6000" dirty="0" smtClean="0">
                <a:latin typeface="Berlin Sans FB" pitchFamily="34" charset="0"/>
              </a:rPr>
            </a:br>
            <a:r>
              <a:rPr lang="en-US" sz="6000" dirty="0" smtClean="0">
                <a:latin typeface="Berlin Sans FB" pitchFamily="34" charset="0"/>
              </a:rPr>
              <a:t>Math Night</a:t>
            </a:r>
            <a:br>
              <a:rPr lang="en-US" sz="6000" dirty="0" smtClean="0">
                <a:latin typeface="Berlin Sans FB" pitchFamily="34" charset="0"/>
              </a:rPr>
            </a:br>
            <a:r>
              <a:rPr lang="en-US" sz="6000" smtClean="0">
                <a:latin typeface="Berlin Sans FB" pitchFamily="34" charset="0"/>
              </a:rPr>
              <a:t>December 4, </a:t>
            </a:r>
            <a:r>
              <a:rPr lang="en-US" sz="6000" dirty="0" smtClean="0">
                <a:latin typeface="Berlin Sans FB" pitchFamily="34" charset="0"/>
              </a:rPr>
              <a:t>2014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>
                <a:latin typeface="Berlin Sans FB" pitchFamily="34" charset="0"/>
              </a:rPr>
              <a:t/>
            </a:r>
            <a:br>
              <a:rPr lang="en-US" dirty="0">
                <a:latin typeface="Berlin Sans FB" pitchFamily="34" charset="0"/>
              </a:rPr>
            </a:br>
            <a:endParaRPr lang="en-US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457200"/>
            <a:ext cx="1981200" cy="5791200"/>
          </a:xfrm>
        </p:spPr>
        <p:txBody>
          <a:bodyPr/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</a:rPr>
              <a:t>Be Sure To Sign In!</a:t>
            </a:r>
            <a:endParaRPr lang="en-US" i="1" u="sng" dirty="0" smtClean="0"/>
          </a:p>
          <a:p>
            <a:pPr algn="ctr"/>
            <a:endParaRPr lang="en-US" i="1" u="sng" dirty="0"/>
          </a:p>
          <a:p>
            <a:pPr algn="ctr"/>
            <a:endParaRPr lang="en-US" i="1" u="sng" dirty="0" smtClean="0"/>
          </a:p>
          <a:p>
            <a:pPr algn="ctr"/>
            <a:endParaRPr lang="en-US" i="1" u="sng" dirty="0"/>
          </a:p>
          <a:p>
            <a:pPr algn="ctr"/>
            <a:endParaRPr lang="en-US" i="1" u="sng" dirty="0"/>
          </a:p>
        </p:txBody>
      </p:sp>
      <p:pic>
        <p:nvPicPr>
          <p:cNvPr id="1026" name="Picture 2" descr="C:\Users\Tony\AppData\Local\Microsoft\Windows\Temporary Internet Files\Content.IE5\MJI744L0\MC9004135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799" y="3596112"/>
            <a:ext cx="1720333" cy="14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ny\AppData\Local\Microsoft\Windows\Temporary Internet Files\Content.IE5\0ESJUQHK\MC90033268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1"/>
            <a:ext cx="2438400" cy="20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422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175884"/>
            <a:ext cx="8229600" cy="1500516"/>
          </a:xfrm>
        </p:spPr>
        <p:txBody>
          <a:bodyPr>
            <a:normAutofit/>
          </a:bodyPr>
          <a:lstStyle/>
          <a:p>
            <a:r>
              <a:rPr lang="en-US" dirty="0" smtClean="0"/>
              <a:t>Critical Thinking Activities</a:t>
            </a:r>
            <a:br>
              <a:rPr lang="en-US" dirty="0" smtClean="0"/>
            </a:br>
            <a:r>
              <a:rPr lang="en-US" sz="2700" i="1" dirty="0" smtClean="0"/>
              <a:t>Reasoning Abstractly and Quantitatively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0486" y="1676400"/>
            <a:ext cx="4267200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1676400"/>
            <a:ext cx="4305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76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3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With Mathematics </a:t>
            </a:r>
            <a:br>
              <a:rPr lang="en-US" dirty="0" smtClean="0"/>
            </a:br>
            <a:r>
              <a:rPr lang="en-US" sz="2800" dirty="0" smtClean="0"/>
              <a:t>Attending to Precision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343024"/>
            <a:ext cx="4572000" cy="5362576"/>
          </a:xfrm>
          <a:prstGeom prst="rect">
            <a:avLst/>
          </a:prstGeom>
        </p:spPr>
      </p:pic>
      <p:pic>
        <p:nvPicPr>
          <p:cNvPr id="1026" name="Picture 2" descr="C:\Users\Tony\Downloads\photo (1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3024"/>
            <a:ext cx="44958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3528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seen this Handbook?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72294" y="2170907"/>
            <a:ext cx="3884614" cy="411479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1" y="1535113"/>
            <a:ext cx="8229600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Each Child has their own Math Handbook!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 sure to sign the textbook accountability form and return to your child’s teacher.</a:t>
            </a:r>
          </a:p>
          <a:p>
            <a:r>
              <a:rPr lang="en-US" dirty="0" smtClean="0"/>
              <a:t>This book helps to explain all of the strategies taught in our classrooms.</a:t>
            </a:r>
          </a:p>
          <a:p>
            <a:r>
              <a:rPr lang="en-US" dirty="0" smtClean="0"/>
              <a:t>It will help your child explain the math to you and it will help them to do their nightly homework.</a:t>
            </a:r>
          </a:p>
          <a:p>
            <a:r>
              <a:rPr lang="en-US" dirty="0" smtClean="0"/>
              <a:t>Students should bring the handbook home to help support on going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441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Break Out learning Stations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7584769"/>
              </p:ext>
            </p:extLst>
          </p:nvPr>
        </p:nvGraphicFramePr>
        <p:xfrm>
          <a:off x="381000" y="1719263"/>
          <a:ext cx="8382000" cy="480758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191000"/>
                <a:gridCol w="4191000"/>
              </a:tblGrid>
              <a:tr h="1535112">
                <a:tc>
                  <a:txBody>
                    <a:bodyPr/>
                    <a:lstStyle/>
                    <a:p>
                      <a:pPr algn="ctr"/>
                      <a:r>
                        <a:rPr lang="en-US" b="1" u="none" baseline="0" dirty="0" smtClean="0">
                          <a:solidFill>
                            <a:srgbClr val="FF0000"/>
                          </a:solidFill>
                        </a:rPr>
                        <a:t>This is just a sampling of the many things we are doing in math!</a:t>
                      </a:r>
                    </a:p>
                    <a:p>
                      <a:pPr algn="ctr"/>
                      <a:r>
                        <a:rPr lang="en-US" b="1" u="none" baseline="0" dirty="0" smtClean="0">
                          <a:solidFill>
                            <a:srgbClr val="FF0000"/>
                          </a:solidFill>
                        </a:rPr>
                        <a:t>PLEASE FEEL FREE TO BROWSE THROUGH EACH OF THE STATIONS!</a:t>
                      </a:r>
                    </a:p>
                    <a:p>
                      <a:pPr algn="ctr"/>
                      <a:r>
                        <a:rPr lang="en-US" b="1" u="sng" baseline="0" dirty="0" smtClean="0">
                          <a:solidFill>
                            <a:srgbClr val="FF0000"/>
                          </a:solidFill>
                        </a:rPr>
                        <a:t>We encourage you to visit all of them!</a:t>
                      </a:r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Mr. Potter – Math Strategies</a:t>
                      </a:r>
                    </a:p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Break a number in parts</a:t>
                      </a:r>
                    </a:p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Break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 a number by place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Use a landmark number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5112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Mrs. </a:t>
                      </a:r>
                      <a:r>
                        <a:rPr lang="en-US" b="1" u="sng" dirty="0" err="1" smtClean="0">
                          <a:solidFill>
                            <a:schemeClr val="tx1"/>
                          </a:solidFill>
                        </a:rPr>
                        <a:t>Bombassaro</a:t>
                      </a:r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 Games to do at home</a:t>
                      </a:r>
                    </a:p>
                    <a:p>
                      <a:pPr algn="ctr"/>
                      <a:endParaRPr lang="en-US" b="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Dice Games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&amp;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Card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Ms.</a:t>
                      </a:r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u="sng" baseline="0" dirty="0" err="1" smtClean="0">
                          <a:solidFill>
                            <a:schemeClr val="tx1"/>
                          </a:solidFill>
                        </a:rPr>
                        <a:t>Rhyne</a:t>
                      </a:r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 – Critical Thinking Activities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Exploring </a:t>
                      </a:r>
                      <a:r>
                        <a:rPr lang="en-US" b="0" u="none" baseline="0" dirty="0" err="1" smtClean="0">
                          <a:solidFill>
                            <a:schemeClr val="tx1"/>
                          </a:solidFill>
                        </a:rPr>
                        <a:t>Tangrams</a:t>
                      </a:r>
                      <a:endParaRPr lang="en-US" b="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0" u="none" baseline="0" smtClean="0">
                          <a:solidFill>
                            <a:schemeClr val="tx1"/>
                          </a:solidFill>
                        </a:rPr>
                        <a:t>Popsicle 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Stick Challenge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Logic Links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Marcy Cook Tiling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35112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Mrs. Knight – Investigation</a:t>
                      </a:r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 Games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Capture on 300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&amp;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Collect $2.00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Mrs. </a:t>
                      </a:r>
                      <a:r>
                        <a:rPr lang="en-US" b="1" u="sng" dirty="0" err="1" smtClean="0">
                          <a:solidFill>
                            <a:schemeClr val="tx1"/>
                          </a:solidFill>
                        </a:rPr>
                        <a:t>Favaloro</a:t>
                      </a:r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 – Number line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Learn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 how to use it to solve for addition, subtraction, multiplying and dividing.  You can also use it for fractions and elapsed time!</a:t>
                      </a:r>
                      <a:endParaRPr lang="en-US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Tony\AppData\Local\Microsoft\Windows\Temporary Internet Files\Content.IE5\A9KT3GZ0\MM900043731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546" y="32657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047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Tonight’s 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Investigations? </a:t>
            </a:r>
          </a:p>
          <a:p>
            <a:r>
              <a:rPr lang="en-US" dirty="0" smtClean="0"/>
              <a:t>Textbook Accountability Form (sign and return before you leave)</a:t>
            </a:r>
          </a:p>
          <a:p>
            <a:r>
              <a:rPr lang="en-US" dirty="0" smtClean="0"/>
              <a:t>Break Out sessions (choose 2)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a . Math Strategies – Mr. Potter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b. Try a critical thinking activity – Ms. </a:t>
            </a:r>
            <a:r>
              <a:rPr lang="en-US" dirty="0" err="1" smtClean="0"/>
              <a:t>Rhyne</a:t>
            </a:r>
            <a:r>
              <a:rPr lang="en-US" dirty="0" smtClean="0"/>
              <a:t> 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c. Investigations Games – Mrs. Knight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d. Using a number line-Mrs. </a:t>
            </a:r>
            <a:r>
              <a:rPr lang="en-US" dirty="0" err="1" smtClean="0"/>
              <a:t>Favaloro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	e. </a:t>
            </a:r>
            <a:r>
              <a:rPr lang="en-US" dirty="0"/>
              <a:t>Games to do at home – Mrs. </a:t>
            </a:r>
            <a:r>
              <a:rPr lang="en-US" dirty="0" err="1"/>
              <a:t>Bombassaro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4593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Investigations?</a:t>
            </a:r>
            <a:br>
              <a:rPr lang="en-US" dirty="0" smtClean="0"/>
            </a:br>
            <a:r>
              <a:rPr lang="en-US" sz="2000" dirty="0" smtClean="0">
                <a:solidFill>
                  <a:srgbClr val="00B0F0"/>
                </a:solidFill>
              </a:rPr>
              <a:t>Math Standards - The Big E </a:t>
            </a:r>
            <a:r>
              <a:rPr lang="en-US" sz="1600" dirty="0" smtClean="0">
                <a:solidFill>
                  <a:srgbClr val="00B0F0"/>
                </a:solidFill>
              </a:rPr>
              <a:t>(for Excellence)</a:t>
            </a:r>
            <a:endParaRPr lang="en-US" sz="16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324177"/>
            <a:ext cx="8915400" cy="5305223"/>
          </a:xfrm>
        </p:spPr>
      </p:pic>
    </p:spTree>
    <p:extLst>
      <p:ext uri="{BB962C8B-B14F-4D97-AF65-F5344CB8AC3E}">
        <p14:creationId xmlns:p14="http://schemas.microsoft.com/office/powerpoint/2010/main" xmlns="" val="2495609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Investigations?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Not the way we were taught!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en-US" sz="6400" b="1" dirty="0" smtClean="0">
                <a:solidFill>
                  <a:srgbClr val="FF0000"/>
                </a:solidFill>
              </a:rPr>
              <a:t>The program focuses on:</a:t>
            </a:r>
          </a:p>
          <a:p>
            <a:pPr marL="502920" indent="-457200">
              <a:buAutoNum type="arabicPeriod"/>
            </a:pPr>
            <a:r>
              <a:rPr lang="en-US" sz="6400" b="1" u="sng" dirty="0" smtClean="0">
                <a:solidFill>
                  <a:srgbClr val="FF0000"/>
                </a:solidFill>
              </a:rPr>
              <a:t>Numbers and Operations: </a:t>
            </a:r>
            <a:r>
              <a:rPr lang="en-US" sz="6400" b="1" dirty="0" smtClean="0"/>
              <a:t>Students learn how to do addition, subtraction, division and multiplication and understand </a:t>
            </a:r>
            <a:r>
              <a:rPr lang="en-US" sz="6400" b="1" dirty="0"/>
              <a:t>t</a:t>
            </a:r>
            <a:r>
              <a:rPr lang="en-US" sz="6400" b="1" dirty="0" smtClean="0"/>
              <a:t>he relationship the operations have with one another.  Students also learn about how our number system works.</a:t>
            </a:r>
          </a:p>
          <a:p>
            <a:pPr marL="502920" indent="-457200">
              <a:buAutoNum type="arabicPeriod"/>
            </a:pPr>
            <a:r>
              <a:rPr lang="en-US" sz="6400" b="1" u="sng" dirty="0" smtClean="0">
                <a:solidFill>
                  <a:srgbClr val="FF0000"/>
                </a:solidFill>
              </a:rPr>
              <a:t>Problem Solving Strategies- </a:t>
            </a:r>
            <a:r>
              <a:rPr lang="en-US" sz="6400" b="1" dirty="0" smtClean="0"/>
              <a:t> Students learn strategies, not just the vertical equation.</a:t>
            </a:r>
          </a:p>
          <a:p>
            <a:pPr marL="45720" indent="0">
              <a:buNone/>
            </a:pPr>
            <a:r>
              <a:rPr lang="en-US" sz="6400" b="1" dirty="0"/>
              <a:t> </a:t>
            </a:r>
            <a:r>
              <a:rPr lang="en-US" sz="6400" b="1" dirty="0" smtClean="0"/>
              <a:t>         By </a:t>
            </a:r>
            <a:r>
              <a:rPr lang="en-US" sz="6400" b="1" dirty="0"/>
              <a:t>using their “toolboxes of strategies” students solve </a:t>
            </a:r>
            <a:r>
              <a:rPr lang="en-US" sz="6400" b="1" dirty="0" smtClean="0"/>
              <a:t>math problems </a:t>
            </a:r>
            <a:r>
              <a:rPr lang="en-US" sz="6400" b="1" dirty="0"/>
              <a:t>in ways that make </a:t>
            </a:r>
            <a:r>
              <a:rPr lang="en-US" sz="6400" b="1" dirty="0" smtClean="0"/>
              <a:t>  </a:t>
            </a:r>
          </a:p>
          <a:p>
            <a:pPr marL="45720" indent="0">
              <a:buNone/>
            </a:pPr>
            <a:r>
              <a:rPr lang="en-US" sz="6400" b="1" dirty="0"/>
              <a:t> </a:t>
            </a:r>
            <a:r>
              <a:rPr lang="en-US" sz="6400" b="1" dirty="0" smtClean="0"/>
              <a:t>         sense </a:t>
            </a:r>
            <a:r>
              <a:rPr lang="en-US" sz="6400" b="1" dirty="0"/>
              <a:t>to them.  </a:t>
            </a:r>
            <a:r>
              <a:rPr lang="en-US" sz="6400" b="1" dirty="0" smtClean="0"/>
              <a:t>They are provided with MORE THAN ONE WAY!</a:t>
            </a:r>
            <a:endParaRPr lang="en-US" sz="64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6400" b="1" u="sng" dirty="0" smtClean="0">
                <a:solidFill>
                  <a:srgbClr val="FF0000"/>
                </a:solidFill>
              </a:rPr>
              <a:t>PROBLEM SOLVING  STRATEGIES</a:t>
            </a:r>
            <a:r>
              <a:rPr lang="en-US" sz="6400" u="sng" dirty="0" smtClean="0">
                <a:solidFill>
                  <a:srgbClr val="FF0000"/>
                </a:solidFill>
              </a:rPr>
              <a:t>: </a:t>
            </a:r>
          </a:p>
          <a:p>
            <a:pPr marL="45720" indent="0">
              <a:buNone/>
            </a:pPr>
            <a:r>
              <a:rPr lang="en-US" sz="6400" b="1" dirty="0">
                <a:solidFill>
                  <a:srgbClr val="FF0000"/>
                </a:solidFill>
              </a:rPr>
              <a:t> </a:t>
            </a:r>
            <a:r>
              <a:rPr lang="en-US" sz="6400" b="1" dirty="0" smtClean="0">
                <a:solidFill>
                  <a:srgbClr val="FF0000"/>
                </a:solidFill>
              </a:rPr>
              <a:t>              </a:t>
            </a:r>
            <a:r>
              <a:rPr lang="en-US" sz="6400" b="1" dirty="0" smtClean="0"/>
              <a:t>Refer to the parent letter and student handbook for explicit details.</a:t>
            </a:r>
            <a:endParaRPr lang="en-US" sz="6400" b="1" dirty="0"/>
          </a:p>
          <a:p>
            <a:pPr marL="0" indent="0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 1. Number Line</a:t>
            </a:r>
          </a:p>
          <a:p>
            <a:pPr marL="0" indent="0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 2. Adding </a:t>
            </a:r>
            <a:r>
              <a:rPr lang="en-US" sz="6400" b="1" dirty="0">
                <a:solidFill>
                  <a:schemeClr val="tx1"/>
                </a:solidFill>
              </a:rPr>
              <a:t>a number in </a:t>
            </a:r>
            <a:r>
              <a:rPr lang="en-US" sz="6400" b="1" dirty="0" smtClean="0">
                <a:solidFill>
                  <a:schemeClr val="tx1"/>
                </a:solidFill>
              </a:rPr>
              <a:t>parts </a:t>
            </a:r>
            <a:endParaRPr lang="en-US" sz="6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 3. Adding </a:t>
            </a:r>
            <a:r>
              <a:rPr lang="en-US" sz="6400" b="1" dirty="0">
                <a:solidFill>
                  <a:schemeClr val="tx1"/>
                </a:solidFill>
              </a:rPr>
              <a:t>a number by place</a:t>
            </a:r>
          </a:p>
          <a:p>
            <a:pPr marL="0" indent="0">
              <a:buNone/>
            </a:pPr>
            <a:r>
              <a:rPr lang="en-US" sz="6400" b="1" dirty="0" smtClean="0">
                <a:solidFill>
                  <a:schemeClr val="tx1"/>
                </a:solidFill>
              </a:rPr>
              <a:t> 4. Adding </a:t>
            </a:r>
            <a:r>
              <a:rPr lang="en-US" sz="6400" b="1" dirty="0">
                <a:solidFill>
                  <a:schemeClr val="tx1"/>
                </a:solidFill>
              </a:rPr>
              <a:t>numbers by changing them to </a:t>
            </a:r>
            <a:r>
              <a:rPr lang="en-US" sz="6400" b="1" dirty="0">
                <a:solidFill>
                  <a:srgbClr val="FF0000"/>
                </a:solidFill>
              </a:rPr>
              <a:t>landmark</a:t>
            </a:r>
            <a:r>
              <a:rPr lang="en-US" sz="6400" b="1" dirty="0">
                <a:solidFill>
                  <a:schemeClr val="tx1"/>
                </a:solidFill>
              </a:rPr>
              <a:t> numbers</a:t>
            </a:r>
            <a:r>
              <a:rPr lang="en-US" sz="6400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6400" b="1" u="sng" dirty="0" smtClean="0">
                <a:solidFill>
                  <a:srgbClr val="FF0000"/>
                </a:solidFill>
              </a:rPr>
              <a:t>GAMES:   </a:t>
            </a:r>
            <a:r>
              <a:rPr lang="en-US" sz="6400" b="1" dirty="0" smtClean="0"/>
              <a:t>Games </a:t>
            </a:r>
            <a:r>
              <a:rPr lang="en-US" sz="6400" b="1" dirty="0"/>
              <a:t>provide opportunities for students to practice important  </a:t>
            </a:r>
            <a:r>
              <a:rPr lang="en-US" sz="6400" b="1" dirty="0" smtClean="0"/>
              <a:t> </a:t>
            </a:r>
          </a:p>
          <a:p>
            <a:pPr marL="45720" indent="0">
              <a:buNone/>
            </a:pPr>
            <a:r>
              <a:rPr lang="en-US" sz="6400" b="1" dirty="0" smtClean="0"/>
              <a:t>mathematical </a:t>
            </a:r>
            <a:r>
              <a:rPr lang="en-US" sz="6400" b="1" dirty="0"/>
              <a:t>concepts and skills </a:t>
            </a:r>
            <a:r>
              <a:rPr lang="en-US" sz="6400" b="1" dirty="0" smtClean="0"/>
              <a:t> This interaction also further develops </a:t>
            </a:r>
            <a:r>
              <a:rPr lang="en-US" sz="6400" b="1" dirty="0"/>
              <a:t>and </a:t>
            </a:r>
            <a:r>
              <a:rPr lang="en-US" sz="6400" b="1" dirty="0" smtClean="0"/>
              <a:t>deepens students’</a:t>
            </a:r>
            <a:r>
              <a:rPr lang="en-US" sz="6400" b="1" dirty="0" smtClean="0">
                <a:solidFill>
                  <a:srgbClr val="FF0000"/>
                </a:solidFill>
              </a:rPr>
              <a:t>  </a:t>
            </a:r>
          </a:p>
          <a:p>
            <a:pPr marL="45720" indent="0">
              <a:buNone/>
            </a:pPr>
            <a:r>
              <a:rPr lang="en-US" sz="6400" b="1" dirty="0">
                <a:solidFill>
                  <a:srgbClr val="FF0000"/>
                </a:solidFill>
              </a:rPr>
              <a:t> </a:t>
            </a:r>
            <a:r>
              <a:rPr lang="en-US" sz="6400" b="1" dirty="0" smtClean="0">
                <a:solidFill>
                  <a:srgbClr val="FF0000"/>
                </a:solidFill>
              </a:rPr>
              <a:t>                               mathematical understanding </a:t>
            </a:r>
            <a:r>
              <a:rPr lang="en-US" sz="6400" b="1" dirty="0">
                <a:solidFill>
                  <a:srgbClr val="FF0000"/>
                </a:solidFill>
              </a:rPr>
              <a:t>and </a:t>
            </a:r>
            <a:r>
              <a:rPr lang="en-US" sz="6400" b="1" dirty="0" smtClean="0">
                <a:solidFill>
                  <a:srgbClr val="FF0000"/>
                </a:solidFill>
              </a:rPr>
              <a:t>reasoning</a:t>
            </a:r>
            <a:r>
              <a:rPr lang="en-US" sz="6400" b="1" dirty="0">
                <a:solidFill>
                  <a:srgbClr val="FF0000"/>
                </a:solidFill>
              </a:rPr>
              <a:t>. </a:t>
            </a:r>
            <a:endParaRPr lang="en-US" sz="64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6400" b="1" u="sng" dirty="0" smtClean="0">
                <a:solidFill>
                  <a:srgbClr val="FF0000"/>
                </a:solidFill>
              </a:rPr>
              <a:t>DISCUSSION</a:t>
            </a:r>
            <a:r>
              <a:rPr lang="en-US" sz="6400" i="1" u="sng" dirty="0" smtClean="0"/>
              <a:t>: </a:t>
            </a:r>
            <a:r>
              <a:rPr lang="en-US" sz="6400" b="1" dirty="0" smtClean="0"/>
              <a:t>Students also spend time </a:t>
            </a:r>
            <a:r>
              <a:rPr lang="en-US" sz="6400" b="1" dirty="0" smtClean="0">
                <a:solidFill>
                  <a:srgbClr val="FF0000"/>
                </a:solidFill>
              </a:rPr>
              <a:t>discussing </a:t>
            </a:r>
            <a:r>
              <a:rPr lang="en-US" sz="6400" b="1" dirty="0" smtClean="0"/>
              <a:t>problems in depth (whole class and small group). During the discussion students share their </a:t>
            </a:r>
            <a:r>
              <a:rPr lang="en-US" sz="6400" b="1" dirty="0" smtClean="0">
                <a:solidFill>
                  <a:srgbClr val="FF0000"/>
                </a:solidFill>
              </a:rPr>
              <a:t>reasoning </a:t>
            </a:r>
            <a:r>
              <a:rPr lang="en-US" sz="6400" b="1" dirty="0" smtClean="0"/>
              <a:t>and </a:t>
            </a:r>
            <a:r>
              <a:rPr lang="en-US" sz="6400" b="1" dirty="0" smtClean="0">
                <a:solidFill>
                  <a:srgbClr val="FF0000"/>
                </a:solidFill>
              </a:rPr>
              <a:t>justify </a:t>
            </a:r>
            <a:r>
              <a:rPr lang="en-US" sz="6400" b="1" dirty="0" smtClean="0"/>
              <a:t>their solutions with each other. </a:t>
            </a:r>
          </a:p>
          <a:p>
            <a:pPr marL="45720" indent="0">
              <a:buNone/>
            </a:pPr>
            <a:r>
              <a:rPr lang="en-US" sz="6400" b="1" u="sng" dirty="0" smtClean="0">
                <a:solidFill>
                  <a:srgbClr val="FF0000"/>
                </a:solidFill>
              </a:rPr>
              <a:t>WRITING</a:t>
            </a:r>
            <a:r>
              <a:rPr lang="en-US" sz="6400" b="1" u="sng" dirty="0" smtClean="0"/>
              <a:t>: </a:t>
            </a:r>
            <a:r>
              <a:rPr lang="en-US" sz="6400" b="1" dirty="0" smtClean="0"/>
              <a:t>Students also provide written responses explaining their work.  This provides additional practice in cross curricular objectives of writing to communicate. </a:t>
            </a:r>
          </a:p>
        </p:txBody>
      </p:sp>
      <p:pic>
        <p:nvPicPr>
          <p:cNvPr id="2050" name="Picture 2" descr="C:\Users\Tony\AppData\Local\Microsoft\Windows\Temporary Internet Files\Content.IE5\0QOI2RJK\MC9004316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771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ony\AppData\Local\Microsoft\Windows\Temporary Internet Files\Content.IE5\A9KT3GZ0\MC900078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28"/>
            <a:ext cx="1857375" cy="17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26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Student And Teacher Roles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/>
          <a:lstStyle/>
          <a:p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Students</a:t>
            </a:r>
            <a:r>
              <a:rPr lang="en-US" dirty="0"/>
              <a:t> are </a:t>
            </a:r>
            <a:r>
              <a:rPr lang="en-US" b="1" dirty="0">
                <a:solidFill>
                  <a:srgbClr val="FF0000"/>
                </a:solidFill>
              </a:rPr>
              <a:t>the critical </a:t>
            </a:r>
            <a:r>
              <a:rPr lang="en-US" b="1" dirty="0" smtClean="0">
                <a:solidFill>
                  <a:srgbClr val="FF0000"/>
                </a:solidFill>
              </a:rPr>
              <a:t>pieces </a:t>
            </a:r>
            <a:r>
              <a:rPr lang="en-US" b="1" dirty="0">
                <a:solidFill>
                  <a:srgbClr val="FF0000"/>
                </a:solidFill>
              </a:rPr>
              <a:t>of the puzzle. </a:t>
            </a:r>
            <a:r>
              <a:rPr lang="en-US" dirty="0"/>
              <a:t>Where they are with an idea, and how they approach a problem, affects the </a:t>
            </a:r>
            <a:r>
              <a:rPr lang="en-US" dirty="0" smtClean="0"/>
              <a:t>math strategies </a:t>
            </a:r>
            <a:r>
              <a:rPr lang="en-US" dirty="0"/>
              <a:t>that will be used. </a:t>
            </a:r>
            <a:r>
              <a:rPr lang="en-US" dirty="0" smtClean="0"/>
              <a:t>The different strategies allow students some “choice” in how they show their work and solve the problem. It respects their own ‘learning styles”.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39762"/>
          </a:xfrm>
        </p:spPr>
        <p:txBody>
          <a:bodyPr/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4191000" cy="36877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Teachers</a:t>
            </a:r>
            <a:r>
              <a:rPr lang="en-US" dirty="0"/>
              <a:t> </a:t>
            </a:r>
            <a:r>
              <a:rPr lang="en-US" b="1" dirty="0" smtClean="0">
                <a:solidFill>
                  <a:srgbClr val="FF0000"/>
                </a:solidFill>
              </a:rPr>
              <a:t>facilitate</a:t>
            </a:r>
            <a:r>
              <a:rPr lang="en-US" b="1" dirty="0" smtClean="0"/>
              <a:t> </a:t>
            </a:r>
            <a:r>
              <a:rPr lang="en-US" dirty="0"/>
              <a:t>the creation of an environment in which the </a:t>
            </a:r>
            <a:r>
              <a:rPr lang="en-US" dirty="0" smtClean="0"/>
              <a:t>practices </a:t>
            </a:r>
            <a:r>
              <a:rPr lang="en-US" dirty="0"/>
              <a:t>can flourish. Sometimes they purposefully focus on one particular </a:t>
            </a:r>
            <a:r>
              <a:rPr lang="en-US" dirty="0" smtClean="0"/>
              <a:t>strategy. </a:t>
            </a: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times, they capitalize on an opportunity that arises in the classroom. Teachers must be able to see and recognize the various </a:t>
            </a:r>
            <a:r>
              <a:rPr lang="en-US" b="1" dirty="0">
                <a:solidFill>
                  <a:srgbClr val="FF0000"/>
                </a:solidFill>
              </a:rPr>
              <a:t>Math Practices</a:t>
            </a:r>
            <a:r>
              <a:rPr lang="en-US" dirty="0"/>
              <a:t>, and they must be “</a:t>
            </a:r>
            <a:r>
              <a:rPr lang="en-US" dirty="0" smtClean="0"/>
              <a:t>mathematically proficient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pic>
        <p:nvPicPr>
          <p:cNvPr id="1026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38200"/>
            <a:ext cx="1295335" cy="11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ny\AppData\Local\Microsoft\Windows\Temporary Internet Files\Content.IE5\MJI744L0\MC9000889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8" y="0"/>
            <a:ext cx="1387122" cy="1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ny\AppData\Local\Microsoft\Windows\Temporary Internet Files\Content.IE5\0QOI2RJK\MC900312146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850746" cy="11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Tony\AppData\Local\Microsoft\Windows\Temporary Internet Files\Content.IE5\0QOI2RJK\MC9003121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81600"/>
            <a:ext cx="1850746" cy="11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157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Inside the Investigation Classroom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3200" dirty="0" smtClean="0"/>
              <a:t>Let’s take a peak inside </a:t>
            </a:r>
            <a:r>
              <a:rPr lang="en-US" dirty="0" smtClean="0"/>
              <a:t>a typical</a:t>
            </a:r>
            <a:r>
              <a:rPr lang="en-US" sz="3200" dirty="0" smtClean="0"/>
              <a:t> classroom: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40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en-US" sz="4000" dirty="0" smtClean="0">
                <a:solidFill>
                  <a:srgbClr val="002060"/>
                </a:solidFill>
                <a:hlinkClick r:id="rId2"/>
              </a:rPr>
              <a:t>www.pearsonschool.com/index.cfm?Locator=PSZaEo</a:t>
            </a:r>
            <a:endParaRPr lang="en-US" sz="4000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en-US" sz="4000" dirty="0" smtClean="0"/>
              <a:t>While you are viewing the video look for those key ideas.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232224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INSIDE OUR MATH CLASSROOMS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Make Sense of problems and Persevere in solving them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520" y="1447800"/>
            <a:ext cx="4388909" cy="51585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428" y="1447800"/>
            <a:ext cx="436517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90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Practicing Skills Through Games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ony\Downloads\photo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648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447800"/>
            <a:ext cx="4648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863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And Using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Tony\Downloads\photo 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8314"/>
            <a:ext cx="4343400" cy="53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ny\Downloads\phot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08314"/>
            <a:ext cx="4419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29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520</Words>
  <Application>Microsoft Office PowerPoint</Application>
  <PresentationFormat>On-screen Show (4:3)</PresentationFormat>
  <Paragraphs>78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  Welcome! to Math Night December 4, 2014  </vt:lpstr>
      <vt:lpstr>Tonight’s Agenda</vt:lpstr>
      <vt:lpstr>Why Investigations? Math Standards - The Big E (for Excellence)</vt:lpstr>
      <vt:lpstr>Why Investigations? Not the way we were taught!</vt:lpstr>
      <vt:lpstr>Student And Teacher Roles</vt:lpstr>
      <vt:lpstr>Inside the Investigation Classroom</vt:lpstr>
      <vt:lpstr>INSIDE OUR MATH CLASSROOMS Make Sense of problems and Persevere in solving them</vt:lpstr>
      <vt:lpstr>Practicing Skills Through Games</vt:lpstr>
      <vt:lpstr>Modeling And Using Tools</vt:lpstr>
      <vt:lpstr>Critical Thinking Activities Reasoning Abstractly and Quantitatively</vt:lpstr>
      <vt:lpstr>Modeling With Mathematics  Attending to Precision</vt:lpstr>
      <vt:lpstr>Have you seen this Handbook?</vt:lpstr>
      <vt:lpstr> Break Out learning Stations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to Math Night December 6, 2014</dc:title>
  <dc:creator>Tony</dc:creator>
  <cp:lastModifiedBy>sandra.favaloro</cp:lastModifiedBy>
  <cp:revision>57</cp:revision>
  <cp:lastPrinted>2014-11-21T00:49:24Z</cp:lastPrinted>
  <dcterms:created xsi:type="dcterms:W3CDTF">2014-11-06T23:08:00Z</dcterms:created>
  <dcterms:modified xsi:type="dcterms:W3CDTF">2014-12-04T13:27:08Z</dcterms:modified>
</cp:coreProperties>
</file>